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0" r:id="rId3"/>
    <p:sldId id="281" r:id="rId4"/>
    <p:sldId id="282" r:id="rId5"/>
    <p:sldId id="283" r:id="rId6"/>
    <p:sldId id="284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F1D"/>
    <a:srgbClr val="488831"/>
    <a:srgbClr val="3F76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0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D0D48-D104-40AF-A00D-A87AA56E0FD2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9110A-7F7B-44D2-941A-CB0454B01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6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4C7F4F7D-0660-4668-9C6F-EC0430B5741B}"/>
              </a:ext>
            </a:extLst>
          </p:cNvPr>
          <p:cNvSpPr/>
          <p:nvPr userDrawn="1"/>
        </p:nvSpPr>
        <p:spPr bwMode="white">
          <a:xfrm>
            <a:off x="0" y="5032193"/>
            <a:ext cx="12192000" cy="18258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14521-8BCC-4BE5-8EF7-6443FA163E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BDEF-F10A-4F37-9C1A-DBC49BC1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5AE1-C08B-4F7B-8D6C-787FCE00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56B84-EB1C-412B-9173-496678998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491EE16-F4F1-4359-9065-454BD48D5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28D5A77-2D01-4CC8-950B-73FA5837573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384768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Firstname </a:t>
            </a:r>
            <a:r>
              <a:rPr lang="en-US" dirty="0" err="1"/>
              <a:t>Lastname</a:t>
            </a:r>
            <a:r>
              <a:rPr lang="en-US" dirty="0"/>
              <a:t> | District or Job 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80E4C1-FEDF-474E-A78D-8C01E69D2E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8795" y="3844984"/>
            <a:ext cx="1214409" cy="89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58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7C198DD1-C477-482D-A126-3FBDD1778E48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1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, Imag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F4B91AA0-3BA7-4036-A3DA-317C6C4FFA29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4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Images)">
    <p:bg bwMode="gray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36DB2D6-5DF4-4264-A4A1-7D3EAF38D255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19B88554-B299-4EAC-8AA1-FE9112E904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3422358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639A705-37A7-4718-BF3F-D94CF4B79D1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black">
          <a:xfrm>
            <a:off x="6262997" y="433275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BD81FEEF-1C6A-4C07-8B14-777C0546D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3636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 name Last name</a:t>
            </a:r>
          </a:p>
          <a:p>
            <a:pPr lvl="0"/>
            <a:r>
              <a:rPr lang="en-US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2460037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grid)">
    <p:bg bwMode="gray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 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 hasCustomPrompt="1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 hasCustomPrompt="1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2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06024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Grid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 hasCustomPrompt="1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8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Date Placeholder 11">
            <a:extLst>
              <a:ext uri="{FF2B5EF4-FFF2-40B4-BE49-F238E27FC236}">
                <a16:creationId xmlns:a16="http://schemas.microsoft.com/office/drawing/2014/main" id="{56117543-48D8-4800-8D6F-85310E17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22" name="Footer Placeholder 12">
            <a:extLst>
              <a:ext uri="{FF2B5EF4-FFF2-40B4-BE49-F238E27FC236}">
                <a16:creationId xmlns:a16="http://schemas.microsoft.com/office/drawing/2014/main" id="{AD76D9CA-D9E0-426C-B8EE-BEC16EDBB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25" name="Slide Number Placeholder 13">
            <a:extLst>
              <a:ext uri="{FF2B5EF4-FFF2-40B4-BE49-F238E27FC236}">
                <a16:creationId xmlns:a16="http://schemas.microsoft.com/office/drawing/2014/main" id="{2D4F302A-4963-416A-8138-08B5DB9B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86106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8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ig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699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11486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Burgundy Background)">
    <p:bg bwMode="black">
      <p:bgPr>
        <a:gradFill>
          <a:gsLst>
            <a:gs pos="46000">
              <a:schemeClr val="accent1">
                <a:lumMod val="50000"/>
              </a:schemeClr>
            </a:gs>
            <a:gs pos="21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11/10/2021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 sz="1600" baseline="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12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urgundy background)">
    <p:bg bwMode="black">
      <p:bgPr>
        <a:gradFill>
          <a:gsLst>
            <a:gs pos="53000">
              <a:schemeClr val="accent1">
                <a:lumMod val="50000"/>
              </a:schemeClr>
            </a:gs>
            <a:gs pos="9000">
              <a:srgbClr val="3F772B"/>
            </a:gs>
            <a:gs pos="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793EABAF-E5F7-4A85-B441-023CC92DE2E1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67F569C-7A39-418E-825C-B174C2206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9FAEAC4C-140B-4951-A19E-3879889426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>
            <a:extLst>
              <a:ext uri="{FF2B5EF4-FFF2-40B4-BE49-F238E27FC236}">
                <a16:creationId xmlns:a16="http://schemas.microsoft.com/office/drawing/2014/main" id="{C8BFEE4B-115C-4289-8AE4-F45DD0490E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111298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Email address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995EAAD-4726-4E91-9BEE-1BC2A085CF7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DC79626-CE5A-4834-975C-E7305BA2E281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7D107F8-1E1B-4595-A221-434BE30C3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CBF8195-5A12-4D84-BECE-5ED6F054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8610600" y="6356350"/>
            <a:ext cx="2743200" cy="3651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6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4C7F4F7D-0660-4668-9C6F-EC0430B5741B}"/>
              </a:ext>
            </a:extLst>
          </p:cNvPr>
          <p:cNvSpPr/>
          <p:nvPr userDrawn="1"/>
        </p:nvSpPr>
        <p:spPr bwMode="white">
          <a:xfrm>
            <a:off x="8468" y="2909149"/>
            <a:ext cx="12192000" cy="18258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14521-8BCC-4BE5-8EF7-6443FA163E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7067" y="3072394"/>
            <a:ext cx="11836400" cy="156210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BDEF-F10A-4F37-9C1A-DBC49BC1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520690" y="6039070"/>
            <a:ext cx="860207" cy="46672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5AE1-C08B-4F7B-8D6C-787FCE00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3067" y="6039070"/>
            <a:ext cx="2729658" cy="45424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28D5A77-2D01-4CC8-950B-73FA5837573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65297" y="4998801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Firstname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58ACAA48-301B-4962-8D5B-469FBF38027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 bwMode="gray">
          <a:xfrm>
            <a:off x="0" y="0"/>
            <a:ext cx="12192000" cy="299851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C8917FB-AFEF-46D4-A3D2-1E063A194A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297" y="5790196"/>
            <a:ext cx="1298589" cy="95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7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A8CA1A9B-139F-4606-AD0A-F3253110DAE5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13815E-E06B-41F2-B030-64EC30CE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9847" y="267093"/>
            <a:ext cx="1725453" cy="126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57855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unique slide title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A198C9B-0587-4A1E-9E03-E4C9FE222F08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0128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1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24D5D47-1752-4D84-8BFB-C2F71A34C932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112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2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idx="1" hasCustomPrompt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9A198C9B-0587-4A1E-9E03-E4C9FE222F08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5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D093-BF6F-498C-81C3-C095015EA3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r">
              <a:defRPr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58F17-5645-41D2-A097-4DFEAFB2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15021643-D75A-4071-9D72-5D84281E6F42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3C4B7-58D5-442B-A7CD-CF46D154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5B236-CB62-45A5-8E0F-754A968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491EE16-F4F1-4359-9065-454BD48D5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CCDB22D-429D-40AE-A5E0-4219D85C34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gray">
          <a:xfrm>
            <a:off x="838200" y="1828800"/>
            <a:ext cx="10515600" cy="4325938"/>
          </a:xfrm>
          <a:noFill/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  <a:lvl2pPr>
              <a:defRPr baseline="0"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  <a:lvl5pP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15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7C198DD1-C477-482D-A126-3FBDD1778E48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49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5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4"/>
          <p:cNvSpPr>
            <a:spLocks noGrp="1"/>
          </p:cNvSpPr>
          <p:nvPr>
            <p:ph sz="half" idx="2" hasCustomPrompt="1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5485A5BA-A5F9-4138-9E4B-FFD626F6437A}" type="datetime1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853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A9FE8-32F3-45D5-976E-439603CC7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FB952-6751-41C2-BABF-2C3AEE841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AF9DC-2F75-40E8-8B64-713AC2DDD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21643-D75A-4071-9D72-5D84281E6F42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3B8C9-8A17-44BA-B5B2-A8EC261DF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www.lcc.leg.mn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6FF04-BBE2-4013-BAC7-81682243B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1EE16-F4F1-4359-9065-454BD48D5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0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63" r:id="rId5"/>
    <p:sldLayoutId id="2147483666" r:id="rId6"/>
    <p:sldLayoutId id="2147483654" r:id="rId7"/>
    <p:sldLayoutId id="2147483665" r:id="rId8"/>
    <p:sldLayoutId id="2147483667" r:id="rId9"/>
    <p:sldLayoutId id="2147483679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9F207-CE95-4FDB-89E1-430493850E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Human Services Background Study Task Force Survey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86C41-706D-4C55-B4B0-9D54E8D9EE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Michelle Weber| Executive Director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01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13A61-38C0-4A03-AA42-FB71EA9BD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E716C-565A-4469-A415-E578875AB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Intended to identify topics of importance</a:t>
            </a:r>
          </a:p>
          <a:p>
            <a:endParaRPr lang="en-US" dirty="0"/>
          </a:p>
          <a:p>
            <a:r>
              <a:rPr lang="en-US" dirty="0"/>
              <a:t>May inform the formation of subcommittees</a:t>
            </a:r>
          </a:p>
          <a:p>
            <a:endParaRPr lang="en-US" dirty="0"/>
          </a:p>
          <a:p>
            <a:r>
              <a:rPr lang="en-US" dirty="0"/>
              <a:t>16 topics identified, with ability to add additional ideas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20 respondents</a:t>
            </a:r>
          </a:p>
        </p:txBody>
      </p:sp>
    </p:spTree>
    <p:extLst>
      <p:ext uri="{BB962C8B-B14F-4D97-AF65-F5344CB8AC3E}">
        <p14:creationId xmlns:p14="http://schemas.microsoft.com/office/powerpoint/2010/main" val="108670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9E05-2C90-486B-99EF-73B004D94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Highest Levels Important Rankings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3F84B-557A-41D9-9967-7EB247943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Review disqualifying crimes to determine whether they are related to risk of harm of the applicant</a:t>
            </a:r>
            <a:r>
              <a:rPr lang="en-US" sz="2000" dirty="0"/>
              <a:t> (15 extremely, 5 very)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Review and discuss the list of permanent disqualifications and the prohibition of a set-aside</a:t>
            </a:r>
            <a:r>
              <a:rPr lang="en-US" sz="2000" dirty="0"/>
              <a:t> (14, extremely, 5 very)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Background studies that result in holding back qualified persons</a:t>
            </a:r>
            <a:r>
              <a:rPr lang="en-US" sz="2000" dirty="0"/>
              <a:t> (10 extremely, 6 very)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Overview of statutory changes, the impacts of retroactive changes, and whether or not grandfather provisions should be considered</a:t>
            </a:r>
            <a:r>
              <a:rPr lang="en-US" sz="2000" dirty="0"/>
              <a:t> (7 extremely, 11 very)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Desegregation of data by race and ethnicity to identify where inequities may be found</a:t>
            </a:r>
            <a:r>
              <a:rPr lang="en-US" sz="2000" dirty="0"/>
              <a:t> (7 extremely, 9 very)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4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654CE-DD83-4497-B17F-97F838949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Level of Importance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EB475-4FB2-4C2C-8B26-9269138CC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Disqualification and/or set-asides and their impact in relation substance abuse and/or mental health</a:t>
            </a:r>
            <a:r>
              <a:rPr lang="en-US" sz="2000" dirty="0"/>
              <a:t>  (9 extremely, 5 very, 6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Licensing laws and their impacts on juveniles</a:t>
            </a:r>
            <a:r>
              <a:rPr lang="en-US" sz="2000" dirty="0"/>
              <a:t> (8 extremely, 5 very, 6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Public testimony from individuals who have been through and/or impacted by the process</a:t>
            </a:r>
            <a:r>
              <a:rPr lang="en-US" sz="2000" dirty="0"/>
              <a:t> (8 extremely, 5 very, 6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Length of response on background study information to individuals who have provided documentation for approval or a set-aside</a:t>
            </a:r>
            <a:r>
              <a:rPr lang="en-US" sz="2000" dirty="0"/>
              <a:t> (7 extremely, 7 very, 6 somewhat)</a:t>
            </a:r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Interaction of M.S. 245C and expungement laws</a:t>
            </a:r>
            <a:r>
              <a:rPr lang="en-US" sz="2000" dirty="0"/>
              <a:t>  (6 extremely, 6 very, 8 somewhat)</a:t>
            </a:r>
          </a:p>
        </p:txBody>
      </p:sp>
    </p:spTree>
    <p:extLst>
      <p:ext uri="{BB962C8B-B14F-4D97-AF65-F5344CB8AC3E}">
        <p14:creationId xmlns:p14="http://schemas.microsoft.com/office/powerpoint/2010/main" val="4276031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227F-A070-40E1-9506-CAC13C53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Remaining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01190-5516-45C9-9D6F-6C50A8ECD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Fairness of preponderance of evidence</a:t>
            </a:r>
            <a:r>
              <a:rPr lang="en-US" sz="2000" dirty="0"/>
              <a:t> (6 extremely, 9 very, 2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Cases of familial disqualification for foster parents (especially related to fostering children of color)</a:t>
            </a:r>
            <a:r>
              <a:rPr lang="en-US" sz="2000" dirty="0"/>
              <a:t> (6 extremely, 8 very, 4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Background study practices that currently work well</a:t>
            </a:r>
            <a:r>
              <a:rPr lang="en-US" sz="2000" dirty="0"/>
              <a:t> (6 extremely, 7 very, 5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Length of turn-around time for federal background study results to the Board of Behavioral Health and Therapy</a:t>
            </a:r>
            <a:r>
              <a:rPr lang="en-US" sz="2000" dirty="0"/>
              <a:t> (3 extremely, 6 very, 5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Effect of homelessness on background study results</a:t>
            </a:r>
            <a:r>
              <a:rPr lang="en-US" sz="2000" dirty="0"/>
              <a:t> (1 extremely, 6 very, 10 somewhat)</a:t>
            </a:r>
          </a:p>
          <a:p>
            <a:endParaRPr lang="en-US" sz="20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How out-of-state data is collected and can be improved</a:t>
            </a:r>
            <a:r>
              <a:rPr lang="en-US" sz="2000" dirty="0"/>
              <a:t> (6 very, 11 somewhat)</a:t>
            </a:r>
          </a:p>
        </p:txBody>
      </p:sp>
    </p:spTree>
    <p:extLst>
      <p:ext uri="{BB962C8B-B14F-4D97-AF65-F5344CB8AC3E}">
        <p14:creationId xmlns:p14="http://schemas.microsoft.com/office/powerpoint/2010/main" val="380333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F04B-AE8F-4BBC-8E15-57B8AAE10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A0996-54F2-4FFC-8B1B-298CE3BD5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Ease of application of a set-aside across an agency versus by a single program</a:t>
            </a:r>
          </a:p>
          <a:p>
            <a:r>
              <a:rPr lang="en-US" sz="2000" dirty="0"/>
              <a:t>Disqualifications in DHS rule that are not in statute</a:t>
            </a:r>
          </a:p>
          <a:p>
            <a:r>
              <a:rPr lang="en-US" sz="2000" dirty="0"/>
              <a:t>Accessibility of submitting a reconsideration request (e.g., making available to complete online, multiple languages, etc.)</a:t>
            </a:r>
          </a:p>
          <a:p>
            <a:r>
              <a:rPr lang="en-US" sz="2000" dirty="0"/>
              <a:t>Expanding reconsidering agency ability for variance/limited set-aside, including options to place conditions on employment to mitigate risk without going through the entire variance process</a:t>
            </a:r>
          </a:p>
          <a:p>
            <a:r>
              <a:rPr lang="en-US" sz="2000" dirty="0"/>
              <a:t>Amending disqualification time periods of offenses based on recidivism statistics</a:t>
            </a:r>
          </a:p>
          <a:p>
            <a:r>
              <a:rPr lang="en-US" sz="2000" dirty="0"/>
              <a:t>Grouping offenses based on type rather than level of offense</a:t>
            </a:r>
          </a:p>
          <a:p>
            <a:r>
              <a:rPr lang="en-US" sz="2000" dirty="0"/>
              <a:t>Data on common crimes leading to disqualification</a:t>
            </a:r>
          </a:p>
          <a:p>
            <a:r>
              <a:rPr lang="en-US" sz="2000" dirty="0"/>
              <a:t>Disqualifications by program areas (i.e., adult or child foster care, child care, nursing programs) and racial disparities</a:t>
            </a:r>
          </a:p>
          <a:p>
            <a:r>
              <a:rPr lang="en-US" sz="2000" dirty="0"/>
              <a:t>Compassionate administrative accountability to provide: clear grievance steps, staff disciplinary actions (including termination, and clear resolution or remedy even beyond the Commissioner</a:t>
            </a:r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2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73523-A83B-4104-BCE7-FF6A2C3DA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B4A0D-7441-4856-9576-B33270BE11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993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0000"/>
      </a:dk2>
      <a:lt2>
        <a:srgbClr val="F2F2F2"/>
      </a:lt2>
      <a:accent1>
        <a:srgbClr val="990033"/>
      </a:accent1>
      <a:accent2>
        <a:srgbClr val="D8D8D8"/>
      </a:accent2>
      <a:accent3>
        <a:srgbClr val="990033"/>
      </a:accent3>
      <a:accent4>
        <a:srgbClr val="990033"/>
      </a:accent4>
      <a:accent5>
        <a:srgbClr val="990033"/>
      </a:accent5>
      <a:accent6>
        <a:srgbClr val="0989B1"/>
      </a:accent6>
      <a:hlink>
        <a:srgbClr val="0989B1"/>
      </a:hlink>
      <a:folHlink>
        <a:srgbClr val="0070C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CC Short PowerPoint.potx" id="{9097C1F6-59F9-4F67-913F-0D9B65B283EE}" vid="{DE2DC9B7-A9FE-4B2D-8EDF-486724A6656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LCC Short PowerPoint</Template>
  <TotalTime>178</TotalTime>
  <Words>547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Human Services Background Study Task Force Survey Results</vt:lpstr>
      <vt:lpstr>Overview of Survey</vt:lpstr>
      <vt:lpstr>Highest Levels Important Rankings</vt:lpstr>
      <vt:lpstr>Next Level of Importance </vt:lpstr>
      <vt:lpstr>Remaining Topics</vt:lpstr>
      <vt:lpstr>Other Suggestions</vt:lpstr>
      <vt:lpstr>Thank You</vt:lpstr>
    </vt:vector>
  </TitlesOfParts>
  <Company>Minnesota Legislative Reference Library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Slideshow Title</dc:title>
  <dc:subject>How to use PowerPoint</dc:subject>
  <dc:creator>Michelle M. Weber</dc:creator>
  <cp:lastModifiedBy>Kasey Gerkovich</cp:lastModifiedBy>
  <cp:revision>8</cp:revision>
  <dcterms:created xsi:type="dcterms:W3CDTF">2021-11-10T16:48:55Z</dcterms:created>
  <dcterms:modified xsi:type="dcterms:W3CDTF">2021-11-10T22:17:50Z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</vt:lpwstr>
  </property>
</Properties>
</file>